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6" r:id="rId4"/>
    <p:sldId id="1142" r:id="rId5"/>
    <p:sldId id="1143" r:id="rId6"/>
    <p:sldId id="1144" r:id="rId7"/>
    <p:sldId id="114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介绍了一个面向青少年的教育项目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通过园艺实践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如种植、照料植物和记录学习过程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以及组织水果分享等活动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帮助他们在实践中学习和成长。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908720"/>
            <a:ext cx="11485848" cy="1499456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36912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2238241"/>
          </a:xfrm>
          <a:solidFill>
            <a:srgbClr val="E1F4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语言素养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信息提取与概括。要求学生提炼文本关键信息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例如活动内容、时间、目的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非连续性文本阅读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通过海报式排版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标题、日期分块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考查信息定位能力。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科学素养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实践探究能力。分析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做中学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如何体现科学探究精神。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数据记录与分析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考查科学记录方法的重要性。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考向.eps" descr="id:21474874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6662" y="1091077"/>
            <a:ext cx="2231775" cy="43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96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154444"/>
              </p:ext>
            </p:extLst>
          </p:nvPr>
        </p:nvGraphicFramePr>
        <p:xfrm>
          <a:off x="531223" y="990952"/>
          <a:ext cx="11127966" cy="5230368"/>
        </p:xfrm>
        <a:graphic>
          <a:graphicData uri="http://schemas.openxmlformats.org/drawingml/2006/table">
            <a:tbl>
              <a:tblPr firstRow="1" firstCol="1" bandRow="1"/>
              <a:tblGrid>
                <a:gridCol w="5996031">
                  <a:extLst>
                    <a:ext uri="{9D8B030D-6E8A-4147-A177-3AD203B41FA5}">
                      <a16:colId xmlns:a16="http://schemas.microsoft.com/office/drawing/2014/main" val="3337475639"/>
                    </a:ext>
                  </a:extLst>
                </a:gridCol>
                <a:gridCol w="5131935">
                  <a:extLst>
                    <a:ext uri="{9D8B030D-6E8A-4147-A177-3AD203B41FA5}">
                      <a16:colId xmlns:a16="http://schemas.microsoft.com/office/drawing/2014/main" val="3229622423"/>
                    </a:ext>
                  </a:extLst>
                </a:gridCol>
              </a:tblGrid>
              <a:tr h="4114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604385" algn="l"/>
                          <a:tab pos="7377430" algn="l"/>
                          <a:tab pos="976884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Join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Grow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Wonderland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9859170"/>
                  </a:ext>
                </a:extLst>
              </a:tr>
              <a:tr h="4114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604385" algn="l"/>
                          <a:tab pos="7377430" algn="l"/>
                          <a:tab pos="976884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Events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Education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Contact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Donate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686831"/>
                  </a:ext>
                </a:extLst>
              </a:tr>
              <a:tr h="370306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604385" algn="l"/>
                          <a:tab pos="7377430" algn="l"/>
                          <a:tab pos="976884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grow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604385" algn="l"/>
                          <a:tab pos="7377430" algn="l"/>
                          <a:tab pos="976884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doing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education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program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teenagers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discover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Meet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outdoor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activities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plants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flowers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record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604385" algn="l"/>
                          <a:tab pos="7377430" algn="l"/>
                          <a:tab pos="976884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Recent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604385" algn="l"/>
                          <a:tab pos="7377430" algn="l"/>
                          <a:tab pos="976884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Students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Field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Trips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604385" algn="l"/>
                          <a:tab pos="7377430" algn="l"/>
                          <a:tab pos="976884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APRIL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604385" algn="l"/>
                          <a:tab pos="7377430" algn="l"/>
                          <a:tab pos="976884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CGC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Farms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Families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604385" algn="l"/>
                          <a:tab pos="7377430" algn="l"/>
                          <a:tab pos="976884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604385" algn="l"/>
                          <a:tab pos="7377430" algn="l"/>
                          <a:tab pos="976884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Fruit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June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604385" algn="l"/>
                          <a:tab pos="7377430" algn="l"/>
                          <a:tab pos="976884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JUNE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604385" algn="l"/>
                          <a:tab pos="7377430" algn="l"/>
                          <a:tab pos="976884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Harvesting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Gardening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604385" algn="l"/>
                          <a:tab pos="7377430" algn="l"/>
                          <a:tab pos="976884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JUNE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6394936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 bwMode="auto">
          <a:xfrm>
            <a:off x="2638822" y="1564106"/>
            <a:ext cx="827189" cy="32659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666434" y="1564106"/>
            <a:ext cx="827189" cy="32659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4659211" y="1564106"/>
            <a:ext cx="905566" cy="32659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5791326" y="1564106"/>
            <a:ext cx="1311992" cy="32659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7315326" y="1564107"/>
            <a:ext cx="1071028" cy="32659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8604195" y="1572815"/>
            <a:ext cx="947395" cy="32659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604385" algn="l"/>
                <a:tab pos="7377430" algn="l"/>
                <a:tab pos="976884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does the 2025 Fruit Share take place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April 16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May 30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June 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June 10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9367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3707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2025 Fruit Share is on June 10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水果分享是在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purpose of the education program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sell vegetables to local farmers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offer a place for cooking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 teenagers learn by gardening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encourage indoor activities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9324" y="873559"/>
            <a:ext cx="3787957" cy="47058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0658" y="8555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 education program helps teenagers discover how to grow and share food.”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这个教育项目帮助青少年发现如何种植和分享粮食。故选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send an email to Grow Food Wonderland, what can you click 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51425" algn="l"/>
                <a:tab pos="7377113" algn="l"/>
                <a:tab pos="976788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51425" algn="l"/>
                <a:tab pos="7377113" algn="l"/>
                <a:tab pos="976788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Education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Contact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532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23707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推理判断题。根据网页上的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“Contact”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按钮可知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点击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Contact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可发送电子邮件与种植粮食乐园进行联系。故选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257</Words>
  <Application>Microsoft Office PowerPoint</Application>
  <PresentationFormat>自定义</PresentationFormat>
  <Paragraphs>34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447</cp:revision>
  <dcterms:created xsi:type="dcterms:W3CDTF">2020-11-06T05:24:00Z</dcterms:created>
  <dcterms:modified xsi:type="dcterms:W3CDTF">2025-09-16T23:55:58Z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